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8" r:id="rId2"/>
    <p:sldId id="269" r:id="rId3"/>
    <p:sldId id="270" r:id="rId4"/>
    <p:sldId id="275" r:id="rId5"/>
    <p:sldId id="256" r:id="rId6"/>
    <p:sldId id="257" r:id="rId7"/>
    <p:sldId id="258" r:id="rId8"/>
    <p:sldId id="259" r:id="rId9"/>
    <p:sldId id="261" r:id="rId10"/>
    <p:sldId id="260" r:id="rId11"/>
    <p:sldId id="264" r:id="rId12"/>
    <p:sldId id="265" r:id="rId13"/>
    <p:sldId id="262" r:id="rId14"/>
    <p:sldId id="271" r:id="rId15"/>
    <p:sldId id="272" r:id="rId16"/>
    <p:sldId id="273" r:id="rId17"/>
    <p:sldId id="266" r:id="rId18"/>
    <p:sldId id="274" r:id="rId19"/>
    <p:sldId id="26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850" autoAdjust="0"/>
  </p:normalViewPr>
  <p:slideViewPr>
    <p:cSldViewPr>
      <p:cViewPr varScale="1">
        <p:scale>
          <a:sx n="61" d="100"/>
          <a:sy n="6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F50F5-3FBE-4B57-93D2-023794AA75FE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7689D-4846-4C79-AE78-C09A22DB8E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7749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Lissa – News &amp; Notes</a:t>
            </a:r>
          </a:p>
          <a:p>
            <a:endParaRPr lang="en-US" dirty="0" smtClean="0"/>
          </a:p>
          <a:p>
            <a:r>
              <a:rPr lang="en-US" dirty="0" smtClean="0"/>
              <a:t>Curriculum</a:t>
            </a:r>
            <a:r>
              <a:rPr lang="en-US" baseline="0" dirty="0" smtClean="0"/>
              <a:t> Redesign Online Info:</a:t>
            </a:r>
          </a:p>
          <a:p>
            <a:r>
              <a:rPr lang="en-US" baseline="0" dirty="0" smtClean="0"/>
              <a:t>	Caitlin – Why it is important to them (Allan hand out info sheet)</a:t>
            </a:r>
          </a:p>
          <a:p>
            <a:r>
              <a:rPr lang="en-US" baseline="0" dirty="0" smtClean="0"/>
              <a:t>	Allan – explain redesign section of LST wiki and sign up google doc (Caitlin navigates computer)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7689D-4846-4C79-AE78-C09A22DB8E81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579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 link attached to image…sometimes the evidence is highly apparent….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7689D-4846-4C79-AE78-C09A22DB8E81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9386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Allan – introduce</a:t>
            </a:r>
            <a:r>
              <a:rPr lang="en-US" baseline="0" dirty="0" smtClean="0"/>
              <a:t> article section and purpose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7689D-4846-4C79-AE78-C09A22DB8E81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9884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Caitlin – introduce</a:t>
            </a:r>
            <a:r>
              <a:rPr lang="en-US" baseline="0" dirty="0" smtClean="0"/>
              <a:t> protocol and rules</a:t>
            </a:r>
          </a:p>
          <a:p>
            <a:r>
              <a:rPr lang="en-US" baseline="0" dirty="0" smtClean="0"/>
              <a:t>	- table groups</a:t>
            </a:r>
          </a:p>
          <a:p>
            <a:r>
              <a:rPr lang="en-US" baseline="0" dirty="0" smtClean="0"/>
              <a:t>Allan – hand out question sheet towards end of Caitlin’s talk</a:t>
            </a:r>
          </a:p>
          <a:p>
            <a:r>
              <a:rPr lang="en-US" baseline="0" dirty="0" smtClean="0"/>
              <a:t>	- set roles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7689D-4846-4C79-AE78-C09A22DB8E81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937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Allan – review procedure</a:t>
            </a:r>
            <a:r>
              <a:rPr lang="en-US" baseline="0" dirty="0" smtClean="0"/>
              <a:t> &amp; turn over to facilitators</a:t>
            </a:r>
          </a:p>
          <a:p>
            <a:endParaRPr lang="en-US" baseline="0" dirty="0" smtClean="0"/>
          </a:p>
          <a:p>
            <a:r>
              <a:rPr lang="en-US" dirty="0" smtClean="0"/>
              <a:t>Caitlin</a:t>
            </a:r>
            <a:r>
              <a:rPr lang="en-US" baseline="0" dirty="0" smtClean="0"/>
              <a:t> – set up online stopwatch to keep time for group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7689D-4846-4C79-AE78-C09A22DB8E81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7237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B8DB2-69AA-4802-9D31-A9AF15DD2E1C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869" y="4344025"/>
            <a:ext cx="5488264" cy="4112926"/>
          </a:xfrm>
        </p:spPr>
        <p:txBody>
          <a:bodyPr/>
          <a:lstStyle/>
          <a:p>
            <a:r>
              <a:rPr lang="en-US" altLang="en-US" dirty="0" smtClean="0"/>
              <a:t>Lissa - Record</a:t>
            </a:r>
            <a:r>
              <a:rPr lang="en-US" altLang="en-US" baseline="0" dirty="0" smtClean="0"/>
              <a:t> </a:t>
            </a:r>
            <a:r>
              <a:rPr lang="en-US" altLang="en-US" baseline="0" dirty="0" smtClean="0"/>
              <a:t>a minimum of 1 idea from one of the following questions on a post it note – share with your table group</a:t>
            </a:r>
          </a:p>
          <a:p>
            <a:r>
              <a:rPr lang="en-US" altLang="en-US" baseline="0" dirty="0" smtClean="0"/>
              <a:t>Rapid round debrief</a:t>
            </a:r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0597974-0DD5-42E8-AB59-DF36F6727D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6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ADF2B-650E-43B1-A5BB-B2C356659DAD}" type="datetimeFigureOut">
              <a:rPr lang="en-CA" smtClean="0"/>
              <a:t>26/11/2013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7D648-3965-4B6C-B137-FC8CE51B02E9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hechive.com/2013/02/09/in-the-face-of-extreme-evidence-this-kid-holds-true-to-his-lie-vide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SS/LS – Learning Support Team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499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Round: Debrief</a:t>
            </a:r>
            <a:endParaRPr lang="en-CA" dirty="0"/>
          </a:p>
        </p:txBody>
      </p:sp>
      <p:pic>
        <p:nvPicPr>
          <p:cNvPr id="7" name="Picture 3" descr="D:\Users\lsteele\AppData\Local\Microsoft\Windows\Temporary Internet Files\Content.IE5\3UR26J6N\MC90043935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52600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6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eh?</a:t>
            </a:r>
            <a:endParaRPr lang="en-CA" dirty="0"/>
          </a:p>
        </p:txBody>
      </p:sp>
      <p:pic>
        <p:nvPicPr>
          <p:cNvPr id="3077" name="Picture 5" descr="D:\Users\lsteele\AppData\Local\Microsoft\Windows\Temporary Internet Files\Content.IE5\C7SYE3AW\MC900286957[1].wm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81200"/>
            <a:ext cx="4784952" cy="416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95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eh?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" y="1600200"/>
            <a:ext cx="918210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5661">
            <a:off x="4054239" y="3350112"/>
            <a:ext cx="5024437" cy="320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81" y="3352800"/>
            <a:ext cx="427172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15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eh?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52600"/>
            <a:ext cx="9105514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66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</a:t>
            </a:r>
            <a:r>
              <a:rPr lang="en-US" smtClean="0"/>
              <a:t>of Evidence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How will the data you collect inform teacher practice to improve student learning? </a:t>
            </a:r>
          </a:p>
          <a:p>
            <a:pPr lvl="1"/>
            <a:r>
              <a:rPr lang="en-US" sz="2000" dirty="0" smtClean="0"/>
              <a:t>Sections 5 &amp; 6 from the article on “Impact of PLCs on Teaching Practice &amp; Student Learning”</a:t>
            </a: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sz="2400" dirty="0" smtClean="0"/>
              <a:t>Purpose of the Text Based Discussion:</a:t>
            </a:r>
          </a:p>
          <a:p>
            <a:pPr lvl="1"/>
            <a:r>
              <a:rPr lang="en-US" sz="2000" dirty="0" smtClean="0"/>
              <a:t>to </a:t>
            </a:r>
            <a:r>
              <a:rPr lang="en-US" sz="2000" dirty="0"/>
              <a:t>clarify, build upon, and enhance </a:t>
            </a:r>
            <a:r>
              <a:rPr lang="en-US" sz="2000" dirty="0" smtClean="0"/>
              <a:t>our understanding </a:t>
            </a:r>
            <a:r>
              <a:rPr lang="en-US" sz="2000" dirty="0"/>
              <a:t>of </a:t>
            </a:r>
            <a:r>
              <a:rPr lang="en-US" sz="2000" dirty="0" smtClean="0"/>
              <a:t>the text</a:t>
            </a:r>
          </a:p>
        </p:txBody>
      </p:sp>
    </p:spTree>
    <p:extLst>
      <p:ext uri="{BB962C8B-B14F-4D97-AF65-F5344CB8AC3E}">
        <p14:creationId xmlns:p14="http://schemas.microsoft.com/office/powerpoint/2010/main" val="311914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Based Discussion Protocol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Ground Rules</a:t>
            </a:r>
          </a:p>
          <a:p>
            <a:pPr lvl="1"/>
            <a:r>
              <a:rPr lang="en-US" sz="2000" dirty="0" smtClean="0"/>
              <a:t>Listen </a:t>
            </a:r>
            <a:r>
              <a:rPr lang="en-US" sz="2000" dirty="0"/>
              <a:t>actively.</a:t>
            </a:r>
            <a:endParaRPr lang="en-CA" sz="2000" dirty="0"/>
          </a:p>
          <a:p>
            <a:pPr lvl="1"/>
            <a:r>
              <a:rPr lang="en-US" sz="2000" dirty="0"/>
              <a:t>Build on what others say.</a:t>
            </a:r>
            <a:endParaRPr lang="en-CA" sz="2000" dirty="0"/>
          </a:p>
          <a:p>
            <a:pPr lvl="1"/>
            <a:r>
              <a:rPr lang="en-US" sz="2000" dirty="0" smtClean="0"/>
              <a:t>Make </a:t>
            </a:r>
            <a:r>
              <a:rPr lang="en-US" sz="2000" dirty="0"/>
              <a:t>references to the text and encourage others to do the same.</a:t>
            </a:r>
            <a:endParaRPr lang="en-CA" sz="2000" dirty="0"/>
          </a:p>
          <a:p>
            <a:pPr lvl="1"/>
            <a:r>
              <a:rPr lang="en-US" sz="2000" dirty="0"/>
              <a:t>Watch your air time for how often you speak and how much you say when you speak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400" dirty="0"/>
              <a:t>F</a:t>
            </a:r>
            <a:r>
              <a:rPr lang="en-US" sz="2400" dirty="0" smtClean="0"/>
              <a:t>acilitator and recorder for each group</a:t>
            </a:r>
          </a:p>
          <a:p>
            <a:pPr lvl="1"/>
            <a:r>
              <a:rPr lang="en-US" sz="2000" dirty="0" smtClean="0"/>
              <a:t>Facilitator: the person who has been an AISI/LST leader the longest?</a:t>
            </a:r>
          </a:p>
          <a:p>
            <a:pPr lvl="1"/>
            <a:r>
              <a:rPr lang="en-US" sz="2000" dirty="0" smtClean="0"/>
              <a:t>Recorder: the shortest?</a:t>
            </a:r>
          </a:p>
        </p:txBody>
      </p:sp>
    </p:spTree>
    <p:extLst>
      <p:ext uri="{BB962C8B-B14F-4D97-AF65-F5344CB8AC3E}">
        <p14:creationId xmlns:p14="http://schemas.microsoft.com/office/powerpoint/2010/main" val="34235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Procedure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Facilitator reviews the focus question with the group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10 – 15 minutes: Distribute the text and read the text (only sections 5 &amp; 6 of the handout)</a:t>
            </a:r>
          </a:p>
          <a:p>
            <a:pPr marL="1371600" lvl="2" indent="-514350"/>
            <a:r>
              <a:rPr lang="en-US" sz="2000" dirty="0" smtClean="0"/>
              <a:t>Read with pen in hand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20 – 30 minutes: Table discussion</a:t>
            </a:r>
          </a:p>
          <a:p>
            <a:pPr marL="1371600" lvl="2" indent="-514350"/>
            <a:r>
              <a:rPr lang="en-US" sz="2000" dirty="0"/>
              <a:t>Facilitator guided – start with the framing question and use the other provided questions to keep the discussion going</a:t>
            </a:r>
          </a:p>
          <a:p>
            <a:pPr marL="1371600" lvl="2" indent="-514350"/>
            <a:r>
              <a:rPr lang="en-US" sz="2000" dirty="0"/>
              <a:t>Recorder keeps record of ideas related to each </a:t>
            </a:r>
            <a:r>
              <a:rPr lang="en-US" sz="2000" dirty="0" smtClean="0"/>
              <a:t>question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5 – 10 minutes: Open Discussion</a:t>
            </a:r>
          </a:p>
          <a:p>
            <a:pPr marL="971550" lvl="1" indent="-514350">
              <a:buFont typeface="+mj-lt"/>
              <a:buAutoNum type="arabi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882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 descr="MCj0424796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0903897">
            <a:off x="246347" y="176318"/>
            <a:ext cx="4648990" cy="3349412"/>
          </a:xfrm>
        </p:spPr>
      </p:pic>
      <p:pic>
        <p:nvPicPr>
          <p:cNvPr id="137219" name="Picture 3" descr="MCj0424798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363867">
            <a:off x="5154025" y="469087"/>
            <a:ext cx="4286085" cy="3357711"/>
          </a:xfrm>
        </p:spPr>
      </p:pic>
      <p:sp>
        <p:nvSpPr>
          <p:cNvPr id="137220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Evidence eh?</a:t>
            </a:r>
            <a:endParaRPr lang="en-US" altLang="en-US" dirty="0"/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611188" y="1484313"/>
            <a:ext cx="230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>
              <a:latin typeface="Garamond" pitchFamily="18" charset="0"/>
            </a:endParaRP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 rot="-1397731">
            <a:off x="843491" y="1111197"/>
            <a:ext cx="370711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en-US" sz="2400" b="1" dirty="0">
                <a:solidFill>
                  <a:schemeClr val="bg1"/>
                </a:solidFill>
              </a:rPr>
              <a:t>Question 1—Agreement:</a:t>
            </a:r>
            <a:r>
              <a:rPr lang="en-US" sz="2400" dirty="0">
                <a:solidFill>
                  <a:schemeClr val="bg1"/>
                </a:solidFill>
              </a:rPr>
              <a:t> Which parts of the text do we agree with in terms of our work?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 rot="629668">
            <a:off x="5630370" y="1451619"/>
            <a:ext cx="333339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bg1"/>
                </a:solidFill>
              </a:rPr>
              <a:t>Question 2—Aspiration: </a:t>
            </a:r>
            <a:r>
              <a:rPr lang="en-US" sz="2000" dirty="0">
                <a:solidFill>
                  <a:schemeClr val="bg1"/>
                </a:solidFill>
              </a:rPr>
              <a:t>Which parts of the text do we aspire to or want to work toward?</a:t>
            </a:r>
            <a:endParaRPr lang="en-US" altLang="en-US" sz="2000" dirty="0">
              <a:solidFill>
                <a:schemeClr val="bg1"/>
              </a:solidFill>
              <a:latin typeface="Garamond" pitchFamily="18" charset="0"/>
            </a:endParaRPr>
          </a:p>
        </p:txBody>
      </p:sp>
      <p:pic>
        <p:nvPicPr>
          <p:cNvPr id="137226" name="Picture 10" descr="MCj0424802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1060" y="3505200"/>
            <a:ext cx="4648200" cy="3718560"/>
          </a:xfrm>
        </p:spPr>
      </p:pic>
      <p:sp>
        <p:nvSpPr>
          <p:cNvPr id="137227" name="Text Box 11"/>
          <p:cNvSpPr txBox="1">
            <a:spLocks noChangeArrowheads="1"/>
          </p:cNvSpPr>
          <p:nvPr/>
        </p:nvSpPr>
        <p:spPr bwMode="auto">
          <a:xfrm rot="542433">
            <a:off x="526601" y="4657574"/>
            <a:ext cx="400940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schemeClr val="bg1"/>
                </a:solidFill>
              </a:rPr>
              <a:t>Question 3—Alignment:</a:t>
            </a:r>
            <a:r>
              <a:rPr lang="en-US" dirty="0">
                <a:solidFill>
                  <a:schemeClr val="bg1"/>
                </a:solidFill>
              </a:rPr>
              <a:t> What is the current reality, and what is the gap between where we are and our aspirations?”</a:t>
            </a:r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1" name="Picture 8" descr="MCj04248040000[1]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200" y="4267200"/>
            <a:ext cx="3505200" cy="2278063"/>
          </a:xfrm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943600" y="4648200"/>
            <a:ext cx="26670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chemeClr val="bg1"/>
                </a:solidFill>
              </a:rPr>
              <a:t>Question 4—Adjustments:</a:t>
            </a:r>
            <a:r>
              <a:rPr lang="en-US" sz="2000" dirty="0">
                <a:solidFill>
                  <a:schemeClr val="bg1"/>
                </a:solidFill>
              </a:rPr>
              <a:t> What needs to be done for us to succeed?</a:t>
            </a:r>
            <a:endParaRPr lang="en-US" altLang="en-US" sz="2000" dirty="0">
              <a:solidFill>
                <a:schemeClr val="bg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1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Collaboration &amp; Evidence Exit Survey</a:t>
            </a:r>
            <a:endParaRPr lang="en-C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Please fill out the exit survey on the wiki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9933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dirty="0" smtClean="0"/>
              <a:t>Last Word…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Comments?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r>
              <a:rPr lang="en-US" dirty="0" smtClean="0"/>
              <a:t>Considerations?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Support needed?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7511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Work Today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Crucial Conversations Training Part 1 (Shawn Russell)</a:t>
            </a:r>
          </a:p>
          <a:p>
            <a:pPr lvl="1"/>
            <a:r>
              <a:rPr lang="en-US" sz="3000" dirty="0" smtClean="0"/>
              <a:t>Lunch</a:t>
            </a:r>
          </a:p>
          <a:p>
            <a:r>
              <a:rPr lang="en-US" sz="3200" dirty="0" smtClean="0"/>
              <a:t>Break out – SS/LS</a:t>
            </a:r>
          </a:p>
          <a:p>
            <a:r>
              <a:rPr lang="en-US" sz="3200" dirty="0" smtClean="0"/>
              <a:t>Literacy 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4889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763" y="3584062"/>
            <a:ext cx="3805237" cy="280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Crucial Conversations?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3743">
            <a:off x="1279290" y="1933007"/>
            <a:ext cx="5553361" cy="303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114800"/>
            <a:ext cx="3776134" cy="2579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630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&amp; Notes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Curriculum Redesign Online Meeting Discussion</a:t>
            </a:r>
          </a:p>
          <a:p>
            <a:pPr lvl="1"/>
            <a:r>
              <a:rPr lang="en-US" sz="2400" dirty="0" smtClean="0"/>
              <a:t>January 14, 2014 @ 3:30pm – 4:30pm</a:t>
            </a:r>
          </a:p>
          <a:p>
            <a:pPr lvl="1"/>
            <a:r>
              <a:rPr lang="en-US" sz="2400" dirty="0" smtClean="0"/>
              <a:t>Updates and information on the process</a:t>
            </a:r>
          </a:p>
          <a:p>
            <a:pPr lvl="1"/>
            <a:r>
              <a:rPr lang="en-US" sz="2400" dirty="0" smtClean="0"/>
              <a:t>Link to google doc sign up sheet is on the wiki</a:t>
            </a:r>
          </a:p>
          <a:p>
            <a:pPr lvl="1"/>
            <a:r>
              <a:rPr lang="en-US" sz="2400" dirty="0" smtClean="0"/>
              <a:t>See the “Curriculum Redesign” section of the LST wiki for more info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26519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Collaborative Calendar Discussion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638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Our conversation today: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7361"/>
            <a:ext cx="7448755" cy="4051437"/>
          </a:xfrm>
        </p:spPr>
        <p:txBody>
          <a:bodyPr/>
          <a:lstStyle/>
          <a:p>
            <a:r>
              <a:rPr lang="en-US" sz="2400" dirty="0" smtClean="0"/>
              <a:t>You have had 2 collaborative days:</a:t>
            </a:r>
          </a:p>
          <a:p>
            <a:pPr lvl="1"/>
            <a:r>
              <a:rPr lang="en-US" sz="2000" dirty="0" smtClean="0"/>
              <a:t>How did you use your collaborative days?</a:t>
            </a:r>
          </a:p>
          <a:p>
            <a:pPr lvl="1"/>
            <a:r>
              <a:rPr lang="en-US" sz="2000" dirty="0" smtClean="0"/>
              <a:t>How did they go?</a:t>
            </a:r>
          </a:p>
          <a:p>
            <a:pPr lvl="1"/>
            <a:r>
              <a:rPr lang="en-US" sz="2000" dirty="0" smtClean="0"/>
              <a:t>What did you learn? </a:t>
            </a:r>
          </a:p>
          <a:p>
            <a:pPr lvl="1"/>
            <a:r>
              <a:rPr lang="en-US" sz="2000" dirty="0" smtClean="0"/>
              <a:t>What should we consider?</a:t>
            </a:r>
          </a:p>
          <a:p>
            <a:pPr lvl="1"/>
            <a:r>
              <a:rPr lang="en-US" sz="2000" dirty="0" smtClean="0"/>
              <a:t>What support do you need?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359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7125113" cy="924475"/>
          </a:xfrm>
        </p:spPr>
        <p:txBody>
          <a:bodyPr/>
          <a:lstStyle/>
          <a:p>
            <a:r>
              <a:rPr lang="en-US" dirty="0" smtClean="0"/>
              <a:t>Over the last several years…</a:t>
            </a:r>
            <a:endParaRPr lang="en-CA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28600" y="2144712"/>
            <a:ext cx="8610600" cy="119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124" charset="2"/>
              <a:buChar char="q"/>
              <a:defRPr sz="3200">
                <a:solidFill>
                  <a:schemeClr val="tx1"/>
                </a:solidFill>
                <a:latin typeface="Tahoma" pitchFamily="124" charset="0"/>
              </a:defRPr>
            </a:lvl1pPr>
            <a:lvl2pPr marL="742950" indent="-28575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Tahoma" pitchFamily="124" charset="0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chemeClr val="tx1"/>
                </a:solidFill>
                <a:latin typeface="Tahoma" pitchFamily="124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Tahoma" pitchFamily="124" charset="0"/>
              </a:defRPr>
            </a:lvl4pPr>
            <a:lvl5pPr marL="20574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itchFamily="12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 smtClean="0">
                <a:solidFill>
                  <a:srgbClr val="FFFF00"/>
                </a:solidFill>
              </a:rPr>
              <a:t>Shifted from             </a:t>
            </a:r>
            <a:r>
              <a:rPr lang="en-US" altLang="en-US" sz="2400" b="1" dirty="0"/>
              <a:t>	 	</a:t>
            </a:r>
            <a:r>
              <a:rPr lang="en-US" altLang="en-US" sz="2400" b="1" dirty="0" smtClean="0">
                <a:solidFill>
                  <a:srgbClr val="FFFF00"/>
                </a:solidFill>
              </a:rPr>
              <a:t>Shifted </a:t>
            </a:r>
            <a:r>
              <a:rPr lang="en-US" altLang="en-US" sz="2400" b="1" dirty="0">
                <a:solidFill>
                  <a:srgbClr val="FFFF00"/>
                </a:solidFill>
              </a:rPr>
              <a:t>to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b="1" dirty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• A teaching focus			• A learning focus</a:t>
            </a:r>
            <a:endParaRPr lang="en-US" altLang="en-US" sz="2400" b="1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" y="3516312"/>
            <a:ext cx="8386763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124" charset="2"/>
              <a:buChar char="q"/>
              <a:defRPr sz="3200">
                <a:solidFill>
                  <a:schemeClr val="tx1"/>
                </a:solidFill>
                <a:latin typeface="Tahoma" pitchFamily="124" charset="0"/>
              </a:defRPr>
            </a:lvl1pPr>
            <a:lvl2pPr marL="742950" indent="-28575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Tahoma" pitchFamily="124" charset="0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chemeClr val="tx1"/>
                </a:solidFill>
                <a:latin typeface="Tahoma" pitchFamily="124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Tahoma" pitchFamily="124" charset="0"/>
              </a:defRPr>
            </a:lvl4pPr>
            <a:lvl5pPr marL="20574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itchFamily="12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• Teaching as private 		• Teaching as collaborative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   practice				   practice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28600" y="4506912"/>
            <a:ext cx="792569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124" charset="2"/>
              <a:buChar char="q"/>
              <a:defRPr sz="3200">
                <a:solidFill>
                  <a:schemeClr val="tx1"/>
                </a:solidFill>
                <a:latin typeface="Tahoma" pitchFamily="124" charset="0"/>
              </a:defRPr>
            </a:lvl1pPr>
            <a:lvl2pPr marL="742950" indent="-28575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Tahoma" pitchFamily="124" charset="0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chemeClr val="tx1"/>
                </a:solidFill>
                <a:latin typeface="Tahoma" pitchFamily="124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Tahoma" pitchFamily="124" charset="0"/>
              </a:defRPr>
            </a:lvl4pPr>
            <a:lvl5pPr marL="20574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itchFamily="12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• </a:t>
            </a:r>
            <a:r>
              <a:rPr lang="en-US" altLang="en-US" sz="2400" dirty="0" smtClean="0"/>
              <a:t>Data for district</a:t>
            </a:r>
            <a:r>
              <a:rPr lang="en-US" altLang="en-US" sz="2400" dirty="0"/>
              <a:t>		</a:t>
            </a:r>
            <a:r>
              <a:rPr lang="en-US" altLang="en-US" sz="2400" dirty="0" smtClean="0"/>
              <a:t>	• Evidence for school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 smtClean="0"/>
              <a:t>   accountability	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                     and individual growth</a:t>
            </a:r>
            <a:endParaRPr lang="en-US" altLang="en-US" sz="24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8600" y="5421312"/>
            <a:ext cx="68151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124" charset="2"/>
              <a:buChar char="q"/>
              <a:defRPr sz="3200">
                <a:solidFill>
                  <a:schemeClr val="tx1"/>
                </a:solidFill>
                <a:latin typeface="Tahoma" pitchFamily="124" charset="0"/>
              </a:defRPr>
            </a:lvl1pPr>
            <a:lvl2pPr marL="742950" indent="-285750" eaLnBrk="0" hangingPunct="0">
              <a:spcBef>
                <a:spcPct val="20000"/>
              </a:spcBef>
              <a:defRPr sz="2800">
                <a:solidFill>
                  <a:schemeClr val="tx1"/>
                </a:solidFill>
                <a:latin typeface="Tahoma" pitchFamily="124" charset="0"/>
              </a:defRPr>
            </a:lvl2pPr>
            <a:lvl3pPr marL="1143000" indent="-228600" eaLnBrk="0" hangingPunct="0">
              <a:spcBef>
                <a:spcPct val="20000"/>
              </a:spcBef>
              <a:defRPr sz="2400">
                <a:solidFill>
                  <a:schemeClr val="tx1"/>
                </a:solidFill>
                <a:latin typeface="Tahoma" pitchFamily="124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Tahoma" pitchFamily="124" charset="0"/>
              </a:defRPr>
            </a:lvl4pPr>
            <a:lvl5pPr marL="2057400" indent="-228600" eaLnBrk="0" hangingPunct="0">
              <a:spcBef>
                <a:spcPct val="20000"/>
              </a:spcBef>
              <a:defRPr>
                <a:solidFill>
                  <a:schemeClr val="tx1"/>
                </a:solidFill>
                <a:latin typeface="Tahoma" pitchFamily="12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12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• Accountability			•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296721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5" grpId="0" autoUpdateAnimBg="0"/>
      <p:bldP spid="6" grpId="0" autoUpdateAnimBg="0"/>
      <p:bldP spid="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back…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2800" dirty="0"/>
              <a:t>Reflecting on your experiences during the collaborative days, what are some of the things you noticed </a:t>
            </a:r>
            <a:r>
              <a:rPr lang="en-CA" sz="2800" dirty="0" smtClean="0"/>
              <a:t>about:</a:t>
            </a:r>
          </a:p>
          <a:p>
            <a:endParaRPr lang="en-CA" dirty="0"/>
          </a:p>
          <a:p>
            <a:pPr lvl="1"/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CA" sz="2000" dirty="0">
                <a:solidFill>
                  <a:srgbClr val="FFFF00"/>
                </a:solidFill>
              </a:rPr>
              <a:t>yourself, </a:t>
            </a:r>
          </a:p>
          <a:p>
            <a:r>
              <a:rPr lang="en-CA" sz="2000" dirty="0">
                <a:solidFill>
                  <a:srgbClr val="FFFF00"/>
                </a:solidFill>
              </a:rPr>
              <a:t>your collaborative group, </a:t>
            </a:r>
          </a:p>
          <a:p>
            <a:r>
              <a:rPr lang="en-CA" sz="2000" dirty="0">
                <a:solidFill>
                  <a:srgbClr val="FFFF00"/>
                </a:solidFill>
              </a:rPr>
              <a:t>the structure of the </a:t>
            </a:r>
            <a:r>
              <a:rPr lang="en-CA" sz="2000" dirty="0" smtClean="0">
                <a:solidFill>
                  <a:srgbClr val="FFFF00"/>
                </a:solidFill>
              </a:rPr>
              <a:t>day and how your team used it, </a:t>
            </a:r>
            <a:r>
              <a:rPr lang="en-CA" sz="2000" dirty="0">
                <a:solidFill>
                  <a:srgbClr val="FFFF00"/>
                </a:solidFill>
              </a:rPr>
              <a:t>and </a:t>
            </a:r>
          </a:p>
          <a:p>
            <a:r>
              <a:rPr lang="en-CA" sz="2000" dirty="0">
                <a:solidFill>
                  <a:srgbClr val="FFFF00"/>
                </a:solidFill>
              </a:rPr>
              <a:t>the process of collaboration?  </a:t>
            </a:r>
          </a:p>
        </p:txBody>
      </p:sp>
    </p:spTree>
    <p:extLst>
      <p:ext uri="{BB962C8B-B14F-4D97-AF65-F5344CB8AC3E}">
        <p14:creationId xmlns:p14="http://schemas.microsoft.com/office/powerpoint/2010/main" val="105534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0700" indent="-520700">
              <a:lnSpc>
                <a:spcPct val="90000"/>
              </a:lnSpc>
            </a:pPr>
            <a:r>
              <a:rPr lang="en-US" altLang="en-US" sz="2000" dirty="0"/>
              <a:t>First, share your </a:t>
            </a:r>
            <a:r>
              <a:rPr lang="en-US" altLang="en-US" sz="2000" dirty="0">
                <a:solidFill>
                  <a:srgbClr val="FFFF00"/>
                </a:solidFill>
              </a:rPr>
              <a:t>successes </a:t>
            </a:r>
            <a:r>
              <a:rPr lang="en-US" altLang="en-US" sz="2000" dirty="0"/>
              <a:t>in </a:t>
            </a:r>
            <a:r>
              <a:rPr lang="en-US" altLang="en-US" sz="2000" dirty="0" smtClean="0"/>
              <a:t>round-robin </a:t>
            </a:r>
            <a:r>
              <a:rPr lang="en-US" altLang="en-US" sz="2000" dirty="0"/>
              <a:t>fashion  </a:t>
            </a:r>
          </a:p>
          <a:p>
            <a:pPr marL="920750" lvl="1" indent="-520700">
              <a:lnSpc>
                <a:spcPct val="90000"/>
              </a:lnSpc>
            </a:pPr>
            <a:r>
              <a:rPr lang="en-US" altLang="en-US" sz="2000" dirty="0"/>
              <a:t>Be ready to report </a:t>
            </a:r>
            <a:r>
              <a:rPr lang="en-US" altLang="en-US" sz="2000" dirty="0" smtClean="0"/>
              <a:t>themes</a:t>
            </a:r>
          </a:p>
          <a:p>
            <a:pPr marL="920750" lvl="1" indent="-520700">
              <a:lnSpc>
                <a:spcPct val="90000"/>
              </a:lnSpc>
            </a:pPr>
            <a:endParaRPr lang="en-US" altLang="en-US" sz="2000" dirty="0" smtClean="0"/>
          </a:p>
          <a:p>
            <a:pPr marL="520700" indent="-520700">
              <a:lnSpc>
                <a:spcPct val="90000"/>
              </a:lnSpc>
            </a:pPr>
            <a:r>
              <a:rPr lang="en-US" altLang="en-US" sz="2000" dirty="0" smtClean="0"/>
              <a:t>Next</a:t>
            </a:r>
            <a:r>
              <a:rPr lang="en-US" altLang="en-US" sz="2000" dirty="0"/>
              <a:t>, share your </a:t>
            </a:r>
            <a:r>
              <a:rPr lang="en-US" altLang="en-US" sz="2000" dirty="0">
                <a:solidFill>
                  <a:srgbClr val="FFFF00"/>
                </a:solidFill>
              </a:rPr>
              <a:t>challenges</a:t>
            </a:r>
            <a:r>
              <a:rPr lang="en-US" altLang="en-US" sz="2000" dirty="0"/>
              <a:t> (</a:t>
            </a:r>
            <a:r>
              <a:rPr lang="en-US" altLang="en-US" sz="2000" dirty="0" smtClean="0"/>
              <a:t>again, in </a:t>
            </a:r>
            <a:r>
              <a:rPr lang="en-US" altLang="en-US" sz="2000" dirty="0"/>
              <a:t>round-robin fashion</a:t>
            </a:r>
            <a:r>
              <a:rPr lang="en-US" altLang="en-US" sz="2000" dirty="0" smtClean="0"/>
              <a:t>)</a:t>
            </a:r>
          </a:p>
          <a:p>
            <a:pPr marL="520700" indent="-520700">
              <a:lnSpc>
                <a:spcPct val="90000"/>
              </a:lnSpc>
            </a:pPr>
            <a:endParaRPr lang="en-US" altLang="en-US" sz="2000" dirty="0"/>
          </a:p>
          <a:p>
            <a:pPr marL="520700" indent="-520700">
              <a:lnSpc>
                <a:spcPct val="90000"/>
              </a:lnSpc>
            </a:pPr>
            <a:r>
              <a:rPr lang="en-US" altLang="en-US" sz="2000" dirty="0"/>
              <a:t>Finally, </a:t>
            </a:r>
            <a:r>
              <a:rPr lang="en-US" altLang="en-US" sz="2000" dirty="0">
                <a:solidFill>
                  <a:srgbClr val="FFFF00"/>
                </a:solidFill>
              </a:rPr>
              <a:t>share your questions</a:t>
            </a:r>
            <a:r>
              <a:rPr lang="en-US" altLang="en-US" sz="2000" dirty="0"/>
              <a:t>, and </a:t>
            </a:r>
            <a:r>
              <a:rPr lang="en-US" altLang="en-US" sz="2000" dirty="0" smtClean="0"/>
              <a:t>choose </a:t>
            </a:r>
            <a:r>
              <a:rPr lang="en-US" altLang="en-US" sz="2000" dirty="0"/>
              <a:t>2-3 to record on a </a:t>
            </a:r>
            <a:r>
              <a:rPr lang="en-US" altLang="en-US" sz="2000" smtClean="0"/>
              <a:t>post it note</a:t>
            </a:r>
            <a:endParaRPr lang="en-US" altLang="en-US" sz="2000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8417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TC102455519[[fn=Winter]]</Template>
  <TotalTime>169</TotalTime>
  <Words>628</Words>
  <Application>Microsoft Office PowerPoint</Application>
  <PresentationFormat>On-screen Show (4:3)</PresentationFormat>
  <Paragraphs>103</Paragraphs>
  <Slides>19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Winter</vt:lpstr>
      <vt:lpstr>SS/LS – Learning Support Team</vt:lpstr>
      <vt:lpstr>Our Work Today</vt:lpstr>
      <vt:lpstr>Why Crucial Conversations? </vt:lpstr>
      <vt:lpstr>News &amp; Notes</vt:lpstr>
      <vt:lpstr>Collaborative Calendar Discussion</vt:lpstr>
      <vt:lpstr>Our conversation today:</vt:lpstr>
      <vt:lpstr>Over the last several years…</vt:lpstr>
      <vt:lpstr>Thinking back…</vt:lpstr>
      <vt:lpstr>PowerPoint Presentation</vt:lpstr>
      <vt:lpstr>Rapid Round: Debrief</vt:lpstr>
      <vt:lpstr>Evidence eh?</vt:lpstr>
      <vt:lpstr>Evidence eh?</vt:lpstr>
      <vt:lpstr>Evidence eh?</vt:lpstr>
      <vt:lpstr>The Importance of Evidence</vt:lpstr>
      <vt:lpstr>Text Based Discussion Protocol</vt:lpstr>
      <vt:lpstr>PowerPoint Presentation</vt:lpstr>
      <vt:lpstr>Evidence eh?</vt:lpstr>
      <vt:lpstr>Collaboration &amp; Evidence Exit Survey</vt:lpstr>
      <vt:lpstr>Last Word…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Collaborative Calendar Discussion</dc:title>
  <dc:creator>lsteele</dc:creator>
  <cp:lastModifiedBy>alwhitehead</cp:lastModifiedBy>
  <cp:revision>19</cp:revision>
  <dcterms:created xsi:type="dcterms:W3CDTF">2013-11-23T17:10:29Z</dcterms:created>
  <dcterms:modified xsi:type="dcterms:W3CDTF">2013-11-26T22:52:17Z</dcterms:modified>
</cp:coreProperties>
</file>